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5" r:id="rId4"/>
  </p:sldMasterIdLst>
  <p:sldIdLst>
    <p:sldId id="256" r:id="rId5"/>
    <p:sldId id="257" r:id="rId6"/>
    <p:sldId id="267" r:id="rId7"/>
    <p:sldId id="261" r:id="rId8"/>
    <p:sldId id="262" r:id="rId9"/>
    <p:sldId id="259" r:id="rId10"/>
    <p:sldId id="263" r:id="rId11"/>
    <p:sldId id="268" r:id="rId12"/>
    <p:sldId id="264" r:id="rId13"/>
    <p:sldId id="265" r:id="rId14"/>
    <p:sldId id="266" r:id="rId15"/>
    <p:sldId id="269" r:id="rId16"/>
    <p:sldId id="258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3" autoAdjust="0"/>
    <p:restoredTop sz="94585" autoAdjust="0"/>
  </p:normalViewPr>
  <p:slideViewPr>
    <p:cSldViewPr snapToGrid="0" snapToObjects="1">
      <p:cViewPr varScale="1">
        <p:scale>
          <a:sx n="94" d="100"/>
          <a:sy n="94" d="100"/>
        </p:scale>
        <p:origin x="1050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082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4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"/>
            <a:ext cx="9144000" cy="51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"/>
            <a:ext cx="9144000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176614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"/>
            <a:ext cx="9144000" cy="514082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52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2" r:id="rId1"/>
    <p:sldLayoutId id="2147493485" r:id="rId2"/>
    <p:sldLayoutId id="2147493487" r:id="rId3"/>
    <p:sldLayoutId id="2147493486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A__2CO1nm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914400"/>
            <a:ext cx="9144000" cy="1101725"/>
          </a:xfrm>
        </p:spPr>
        <p:txBody>
          <a:bodyPr>
            <a:normAutofit/>
          </a:bodyPr>
          <a:lstStyle/>
          <a:p>
            <a:r>
              <a:rPr lang="en-US" b="1" dirty="0"/>
              <a:t>RACO Shield-IT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17600" y="2315210"/>
            <a:ext cx="6654800" cy="1314450"/>
          </a:xfr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MC-PCS Connector </a:t>
            </a:r>
          </a:p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Code Compliant Solution</a:t>
            </a:r>
          </a:p>
        </p:txBody>
      </p:sp>
    </p:spTree>
    <p:extLst>
      <p:ext uri="{BB962C8B-B14F-4D97-AF65-F5344CB8AC3E}">
        <p14:creationId xmlns:p14="http://schemas.microsoft.com/office/powerpoint/2010/main" val="4040345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CBB686-D637-DF4F-BCBE-1944B5D6BDCB}"/>
              </a:ext>
            </a:extLst>
          </p:cNvPr>
          <p:cNvSpPr txBox="1"/>
          <p:nvPr/>
        </p:nvSpPr>
        <p:spPr>
          <a:xfrm>
            <a:off x="227806" y="635737"/>
            <a:ext cx="521008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RACO Shield-IT™️ type connectors feature:</a:t>
            </a:r>
            <a:endParaRPr lang="en-US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SAFE – Replaces the insulation removed for splicing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Permits CODE COMPLIANCE </a:t>
            </a:r>
            <a:r>
              <a:rPr lang="en-US" sz="1600" i="1" dirty="0"/>
              <a:t>(UL and CSA Listed)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Eliminates the risk of Class 2 conductors becoming </a:t>
            </a:r>
            <a:br>
              <a:rPr lang="en-US" sz="1600" dirty="0"/>
            </a:br>
            <a:r>
              <a:rPr lang="en-US" sz="1600" dirty="0"/>
              <a:t>energized by contact with power-and-lighting conductors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Design maintains proper separation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See-thru housing for easy visual inspection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Handle 2-4 pairs per connector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Reduces wiring time by 75%, </a:t>
            </a:r>
            <a:br>
              <a:rPr lang="en-US" sz="1600" dirty="0"/>
            </a:br>
            <a:r>
              <a:rPr lang="en-US" sz="1600" dirty="0"/>
              <a:t>just strip, push in and snap shut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Stays inside the same box </a:t>
            </a:r>
            <a:br>
              <a:rPr lang="en-US" sz="1600" b="1" dirty="0"/>
            </a:br>
            <a:r>
              <a:rPr lang="en-US" sz="1600" b="1" dirty="0"/>
              <a:t>as power-and-lighting conductors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56D745E-4E43-5E41-BE1C-D529722ADCF6}"/>
              </a:ext>
            </a:extLst>
          </p:cNvPr>
          <p:cNvSpPr txBox="1">
            <a:spLocks/>
          </p:cNvSpPr>
          <p:nvPr/>
        </p:nvSpPr>
        <p:spPr>
          <a:xfrm>
            <a:off x="227806" y="74022"/>
            <a:ext cx="6630194" cy="4616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Why it is safer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C677B2-EF8D-6341-8B32-562D838D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797" y="452120"/>
            <a:ext cx="3621523" cy="3876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84AC7F-0F70-8F40-A156-3E425B1D346B}"/>
              </a:ext>
            </a:extLst>
          </p:cNvPr>
          <p:cNvSpPr txBox="1"/>
          <p:nvPr/>
        </p:nvSpPr>
        <p:spPr>
          <a:xfrm>
            <a:off x="5729523" y="4213640"/>
            <a:ext cx="894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Image: Hubbell</a:t>
            </a:r>
          </a:p>
        </p:txBody>
      </p:sp>
    </p:spTree>
    <p:extLst>
      <p:ext uri="{BB962C8B-B14F-4D97-AF65-F5344CB8AC3E}">
        <p14:creationId xmlns:p14="http://schemas.microsoft.com/office/powerpoint/2010/main" val="1039424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CBB686-D637-DF4F-BCBE-1944B5D6BDCB}"/>
              </a:ext>
            </a:extLst>
          </p:cNvPr>
          <p:cNvSpPr txBox="1"/>
          <p:nvPr/>
        </p:nvSpPr>
        <p:spPr>
          <a:xfrm>
            <a:off x="538480" y="914400"/>
            <a:ext cx="72035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Electrical inspectors are the key to the industry adopting superior solutions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Promoting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SAFE</a:t>
            </a:r>
            <a:r>
              <a:rPr lang="en-US" dirty="0"/>
              <a:t> 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Ensuring</a:t>
            </a:r>
            <a:r>
              <a:rPr lang="en-US" dirty="0"/>
              <a:t> code-compliant installations,</a:t>
            </a:r>
            <a:br>
              <a:rPr lang="en-US" dirty="0"/>
            </a:br>
            <a:r>
              <a:rPr lang="en-US" dirty="0"/>
              <a:t>whether physically separated or using Listed connectors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BF2A8F6-2335-774C-91A6-87626529AD5B}"/>
              </a:ext>
            </a:extLst>
          </p:cNvPr>
          <p:cNvSpPr txBox="1">
            <a:spLocks/>
          </p:cNvSpPr>
          <p:nvPr/>
        </p:nvSpPr>
        <p:spPr>
          <a:xfrm>
            <a:off x="227806" y="74022"/>
            <a:ext cx="6630194" cy="4616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The Role of Inspectors</a:t>
            </a:r>
          </a:p>
        </p:txBody>
      </p:sp>
    </p:spTree>
    <p:extLst>
      <p:ext uri="{BB962C8B-B14F-4D97-AF65-F5344CB8AC3E}">
        <p14:creationId xmlns:p14="http://schemas.microsoft.com/office/powerpoint/2010/main" val="4215482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EBF2A8F6-2335-774C-91A6-87626529AD5B}"/>
              </a:ext>
            </a:extLst>
          </p:cNvPr>
          <p:cNvSpPr txBox="1">
            <a:spLocks/>
          </p:cNvSpPr>
          <p:nvPr/>
        </p:nvSpPr>
        <p:spPr>
          <a:xfrm>
            <a:off x="330136" y="-7258"/>
            <a:ext cx="6630194" cy="4616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The RACO SHIELD-IT Offering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A219F-3720-4D85-BE83-59F863A26E4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0136" y="535635"/>
            <a:ext cx="8813864" cy="15471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FDFFEC-23E4-48D3-AD14-41CC8B066837}"/>
              </a:ext>
            </a:extLst>
          </p:cNvPr>
          <p:cNvSpPr/>
          <p:nvPr/>
        </p:nvSpPr>
        <p:spPr>
          <a:xfrm>
            <a:off x="1058980" y="3060700"/>
            <a:ext cx="321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YouTube Noto"/>
                <a:hlinkClick r:id="rId3"/>
              </a:rPr>
              <a:t>https://youtu.be/-A__2CO1nm8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4CC44-D566-410E-9153-0F0D344CB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073" y="2083058"/>
            <a:ext cx="1424531" cy="1787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7FB0A-F080-4B04-9DAE-9C2B22361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450" y="2082801"/>
            <a:ext cx="1376819" cy="1787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04684D-9E15-433D-B84B-337A14520E53}"/>
              </a:ext>
            </a:extLst>
          </p:cNvPr>
          <p:cNvSpPr txBox="1"/>
          <p:nvPr/>
        </p:nvSpPr>
        <p:spPr>
          <a:xfrm>
            <a:off x="1361440" y="2774950"/>
            <a:ext cx="249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0976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2961"/>
            <a:ext cx="7772400" cy="30988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QUESTIONS?</a:t>
            </a:r>
            <a:br>
              <a:rPr lang="en-US" sz="4800" b="1" dirty="0"/>
            </a:br>
            <a:br>
              <a:rPr lang="en-US" b="1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474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AEAC21-11CD-B24A-A88E-5CF42256F741}"/>
              </a:ext>
            </a:extLst>
          </p:cNvPr>
          <p:cNvSpPr txBox="1"/>
          <p:nvPr/>
        </p:nvSpPr>
        <p:spPr>
          <a:xfrm>
            <a:off x="227806" y="722026"/>
            <a:ext cx="46748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commercial lighting market is growing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Fluorescent and/or LED Luminaire Dimming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Integrated Lighting Controls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 Buildings</a:t>
            </a:r>
          </a:p>
          <a:p>
            <a:r>
              <a:rPr lang="en-US" dirty="0"/>
              <a:t> </a:t>
            </a:r>
          </a:p>
          <a:p>
            <a:r>
              <a:rPr lang="en-US" b="1" dirty="0"/>
              <a:t>MC-PCS cable types growing in popularity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Combine both power and control circuits </a:t>
            </a:r>
            <a:br>
              <a:rPr lang="en-US" dirty="0"/>
            </a:br>
            <a:r>
              <a:rPr lang="en-US" dirty="0"/>
              <a:t>in one flexible metal-sheathed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primarily in commercial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installation time and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with standard MC fittings</a:t>
            </a:r>
          </a:p>
          <a:p>
            <a:r>
              <a:rPr lang="en-US" dirty="0"/>
              <a:t>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85C8CF2-9528-5647-B2FE-0F211F701F44}"/>
              </a:ext>
            </a:extLst>
          </p:cNvPr>
          <p:cNvSpPr txBox="1">
            <a:spLocks/>
          </p:cNvSpPr>
          <p:nvPr/>
        </p:nvSpPr>
        <p:spPr>
          <a:xfrm>
            <a:off x="227806" y="74022"/>
            <a:ext cx="6630194" cy="4616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Growing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169F3-E518-1F43-A062-15876361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843" y="535634"/>
            <a:ext cx="2322314" cy="3487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8F2AC2-7BBA-D14F-8360-6BD104847A9C}"/>
              </a:ext>
            </a:extLst>
          </p:cNvPr>
          <p:cNvSpPr txBox="1"/>
          <p:nvPr/>
        </p:nvSpPr>
        <p:spPr>
          <a:xfrm>
            <a:off x="7000436" y="4022737"/>
            <a:ext cx="11160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Image: Adobe Stock</a:t>
            </a:r>
          </a:p>
        </p:txBody>
      </p:sp>
    </p:spTree>
    <p:extLst>
      <p:ext uri="{BB962C8B-B14F-4D97-AF65-F5344CB8AC3E}">
        <p14:creationId xmlns:p14="http://schemas.microsoft.com/office/powerpoint/2010/main" val="3933147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AEAC21-11CD-B24A-A88E-5CF42256F741}"/>
              </a:ext>
            </a:extLst>
          </p:cNvPr>
          <p:cNvSpPr txBox="1"/>
          <p:nvPr/>
        </p:nvSpPr>
        <p:spPr>
          <a:xfrm>
            <a:off x="227806" y="722026"/>
            <a:ext cx="540962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power-and-lighting conductors </a:t>
            </a:r>
            <a:br>
              <a:rPr lang="en-US" dirty="0"/>
            </a:br>
            <a:r>
              <a:rPr lang="en-US" dirty="0"/>
              <a:t>and 1 equipment grounding conductor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Class 2 control/signal conductors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Allowed by Code because the Class 2 conductors </a:t>
            </a:r>
            <a:br>
              <a:rPr lang="en-US" dirty="0"/>
            </a:br>
            <a:r>
              <a:rPr lang="en-US" dirty="0"/>
              <a:t>are sheathed in additional insulation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be surface mounted, fished or embedded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used in Class 1, Class 2 or Class 3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UL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Covered under NEC® Section 725.136</a:t>
            </a:r>
            <a:br>
              <a:rPr lang="en-US" dirty="0"/>
            </a:br>
            <a:r>
              <a:rPr lang="en-US" dirty="0"/>
              <a:t>(upcoming revised 2020 </a:t>
            </a:r>
            <a:r>
              <a:rPr lang="en-US" i="1" dirty="0"/>
              <a:t>NEC</a:t>
            </a:r>
            <a:r>
              <a:rPr lang="en-US" dirty="0"/>
              <a:t> Section 330.104)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85C8CF2-9528-5647-B2FE-0F211F701F44}"/>
              </a:ext>
            </a:extLst>
          </p:cNvPr>
          <p:cNvSpPr txBox="1">
            <a:spLocks/>
          </p:cNvSpPr>
          <p:nvPr/>
        </p:nvSpPr>
        <p:spPr>
          <a:xfrm>
            <a:off x="227806" y="74022"/>
            <a:ext cx="6630194" cy="4616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MC-PCS Cable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CB557-EF4B-DF40-A59D-A0E94F2EE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456" y="1065222"/>
            <a:ext cx="2087984" cy="2434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6C14CE-D0A5-8648-AC04-96424DAD3502}"/>
              </a:ext>
            </a:extLst>
          </p:cNvPr>
          <p:cNvSpPr txBox="1"/>
          <p:nvPr/>
        </p:nvSpPr>
        <p:spPr>
          <a:xfrm>
            <a:off x="7416996" y="3499811"/>
            <a:ext cx="1407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Image: AFC Cable Systems</a:t>
            </a:r>
          </a:p>
        </p:txBody>
      </p:sp>
    </p:spTree>
    <p:extLst>
      <p:ext uri="{BB962C8B-B14F-4D97-AF65-F5344CB8AC3E}">
        <p14:creationId xmlns:p14="http://schemas.microsoft.com/office/powerpoint/2010/main" val="2308898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AEAC21-11CD-B24A-A88E-5CF42256F741}"/>
              </a:ext>
            </a:extLst>
          </p:cNvPr>
          <p:cNvSpPr txBox="1"/>
          <p:nvPr/>
        </p:nvSpPr>
        <p:spPr>
          <a:xfrm>
            <a:off x="227806" y="664131"/>
            <a:ext cx="56418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happens when the insulation surrounding </a:t>
            </a:r>
            <a:br>
              <a:rPr lang="en-US" b="1" dirty="0"/>
            </a:br>
            <a:r>
              <a:rPr lang="en-US" b="1" dirty="0"/>
              <a:t>the Class 2 conductors is removed, </a:t>
            </a:r>
            <a:br>
              <a:rPr lang="en-US" b="1" dirty="0"/>
            </a:br>
            <a:r>
              <a:rPr lang="en-US" b="1" dirty="0"/>
              <a:t>to expose the wires for splicing?</a:t>
            </a:r>
          </a:p>
          <a:p>
            <a:endParaRPr lang="en-US" dirty="0"/>
          </a:p>
          <a:p>
            <a:r>
              <a:rPr lang="en-US" dirty="0"/>
              <a:t>NEC 725.136 does not allow power-and-lighting </a:t>
            </a:r>
            <a:br>
              <a:rPr lang="en-US" dirty="0"/>
            </a:br>
            <a:r>
              <a:rPr lang="en-US" dirty="0"/>
              <a:t>and Class 2 conductors to exist in the same space </a:t>
            </a:r>
            <a:br>
              <a:rPr lang="en-US" dirty="0"/>
            </a:br>
            <a:r>
              <a:rPr lang="en-US" dirty="0"/>
              <a:t>without certain precautions. </a:t>
            </a:r>
            <a:br>
              <a:rPr lang="en-US" dirty="0"/>
            </a:br>
            <a:r>
              <a:rPr lang="en-US" b="1" dirty="0"/>
              <a:t>(detailed in Sections B through I)</a:t>
            </a:r>
          </a:p>
          <a:p>
            <a:endParaRPr lang="en-US" dirty="0"/>
          </a:p>
          <a:p>
            <a:r>
              <a:rPr lang="en-US" dirty="0"/>
              <a:t>Improperly terminated control wires may become </a:t>
            </a:r>
            <a:br>
              <a:rPr lang="en-US" dirty="0"/>
            </a:br>
            <a:r>
              <a:rPr lang="en-US" dirty="0"/>
              <a:t>energized by contact with power-and-lighting conductors, </a:t>
            </a:r>
            <a:br>
              <a:rPr lang="en-US" dirty="0"/>
            </a:br>
            <a:r>
              <a:rPr lang="en-US" dirty="0"/>
              <a:t>creating hazards for users and equipment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6265C55-46C6-7E4F-BDE1-9F5996CCC341}"/>
              </a:ext>
            </a:extLst>
          </p:cNvPr>
          <p:cNvSpPr txBox="1">
            <a:spLocks/>
          </p:cNvSpPr>
          <p:nvPr/>
        </p:nvSpPr>
        <p:spPr>
          <a:xfrm>
            <a:off x="227806" y="74022"/>
            <a:ext cx="6630194" cy="4616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Potential Danger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72A34-F2A0-BF4B-ABE8-A9D816C99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894" y="535634"/>
            <a:ext cx="2995300" cy="3701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DC0E7A-8384-8C40-BEA0-CAABFDFDEFC7}"/>
              </a:ext>
            </a:extLst>
          </p:cNvPr>
          <p:cNvSpPr txBox="1"/>
          <p:nvPr/>
        </p:nvSpPr>
        <p:spPr>
          <a:xfrm>
            <a:off x="8173209" y="4186676"/>
            <a:ext cx="824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Image: NEMA</a:t>
            </a:r>
          </a:p>
        </p:txBody>
      </p:sp>
    </p:spTree>
    <p:extLst>
      <p:ext uri="{BB962C8B-B14F-4D97-AF65-F5344CB8AC3E}">
        <p14:creationId xmlns:p14="http://schemas.microsoft.com/office/powerpoint/2010/main" val="2057317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AEAC21-11CD-B24A-A88E-5CF42256F741}"/>
              </a:ext>
            </a:extLst>
          </p:cNvPr>
          <p:cNvSpPr txBox="1"/>
          <p:nvPr/>
        </p:nvSpPr>
        <p:spPr>
          <a:xfrm>
            <a:off x="227806" y="552470"/>
            <a:ext cx="7830990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NEC 725.136 requires proper separation between power and control/signal wires </a:t>
            </a:r>
            <a:br>
              <a:rPr lang="en-US" dirty="0"/>
            </a:b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Inside the flexible armored cable, the specified </a:t>
            </a:r>
            <a:br>
              <a:rPr lang="en-US" dirty="0"/>
            </a:br>
            <a:r>
              <a:rPr lang="en-US" b="1" dirty="0"/>
              <a:t>30mil PVC</a:t>
            </a:r>
            <a:r>
              <a:rPr lang="en-US" dirty="0"/>
              <a:t> outer jacket over the signal pair </a:t>
            </a:r>
            <a:br>
              <a:rPr lang="en-US" dirty="0"/>
            </a:br>
            <a:r>
              <a:rPr lang="en-US" dirty="0"/>
              <a:t>creates the appropriate barrier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 termination in a box or enclosure </a:t>
            </a:r>
            <a:br>
              <a:rPr lang="en-US" dirty="0"/>
            </a:br>
            <a:r>
              <a:rPr lang="en-US" dirty="0"/>
              <a:t>is not as clear cut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Barriers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Distance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spcAft>
                <a:spcPts val="600"/>
              </a:spcAft>
            </a:pPr>
            <a:r>
              <a:rPr lang="en-US" sz="1400" i="1" dirty="0"/>
              <a:t>NEMA simply recommends keeping the outer jacket on control wires to the point of termination,</a:t>
            </a:r>
            <a:br>
              <a:rPr lang="en-US" sz="1400" i="1" dirty="0"/>
            </a:br>
            <a:r>
              <a:rPr lang="en-US" sz="1400" i="1" dirty="0"/>
              <a:t>and removing the minimum amount of jacket to make a splice (Bulletin No. 112)</a:t>
            </a:r>
            <a:endParaRPr lang="en-US" dirty="0"/>
          </a:p>
          <a:p>
            <a:r>
              <a:rPr lang="en-US" b="1" i="1" dirty="0">
                <a:solidFill>
                  <a:srgbClr val="FF0000"/>
                </a:solidFill>
              </a:rPr>
              <a:t>In practice, electrical inspectors are addressing the issues in several ways…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808B883-5BE7-F240-9CFF-E54A45720917}"/>
              </a:ext>
            </a:extLst>
          </p:cNvPr>
          <p:cNvSpPr txBox="1">
            <a:spLocks/>
          </p:cNvSpPr>
          <p:nvPr/>
        </p:nvSpPr>
        <p:spPr>
          <a:xfrm>
            <a:off x="227806" y="74022"/>
            <a:ext cx="6630194" cy="4616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Code Compliance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ACC66-FD28-9E47-9516-8C24F763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814" y="912824"/>
            <a:ext cx="3366546" cy="2384637"/>
          </a:xfrm>
          <a:prstGeom prst="rect">
            <a:avLst/>
          </a:prstGeom>
          <a:effectLst>
            <a:outerShdw blurRad="152400" dist="76200" dir="7200000" algn="tr" rotWithShape="0">
              <a:schemeClr val="accent1">
                <a:lumMod val="75000"/>
                <a:alpha val="50000"/>
              </a:scheme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9AA03-04D6-484B-8CB3-5CE478EE2A2A}"/>
              </a:ext>
            </a:extLst>
          </p:cNvPr>
          <p:cNvSpPr txBox="1"/>
          <p:nvPr/>
        </p:nvSpPr>
        <p:spPr>
          <a:xfrm>
            <a:off x="8065735" y="3195225"/>
            <a:ext cx="824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Image: NEMA</a:t>
            </a:r>
          </a:p>
        </p:txBody>
      </p:sp>
    </p:spTree>
    <p:extLst>
      <p:ext uri="{BB962C8B-B14F-4D97-AF65-F5344CB8AC3E}">
        <p14:creationId xmlns:p14="http://schemas.microsoft.com/office/powerpoint/2010/main" val="254259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CBB686-D637-DF4F-BCBE-1944B5D6BDCB}"/>
              </a:ext>
            </a:extLst>
          </p:cNvPr>
          <p:cNvSpPr txBox="1"/>
          <p:nvPr/>
        </p:nvSpPr>
        <p:spPr>
          <a:xfrm>
            <a:off x="227806" y="535634"/>
            <a:ext cx="484459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A) </a:t>
            </a:r>
          </a:p>
          <a:p>
            <a:r>
              <a:rPr lang="en-US" b="1" dirty="0"/>
              <a:t>Require the Class 2 conductors to be spliced </a:t>
            </a:r>
            <a:br>
              <a:rPr lang="en-US" b="1" dirty="0"/>
            </a:br>
            <a:r>
              <a:rPr lang="en-US" b="1" dirty="0"/>
              <a:t>in a separate enclosure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Power-and-lighting conductors are not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Correct installation best fits the </a:t>
            </a:r>
            <a:r>
              <a:rPr lang="en-US" b="1" dirty="0"/>
              <a:t>Barrier</a:t>
            </a:r>
            <a:r>
              <a:rPr lang="en-US" dirty="0"/>
              <a:t>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i="1" dirty="0"/>
              <a:t>Alternative options include porcelain tubes</a:t>
            </a:r>
          </a:p>
          <a:p>
            <a:endParaRPr lang="en-US" dirty="0"/>
          </a:p>
          <a:p>
            <a:r>
              <a:rPr lang="en-US" b="1" dirty="0"/>
              <a:t>Problem for the market:</a:t>
            </a:r>
            <a:r>
              <a:rPr lang="en-US" dirty="0"/>
              <a:t> Cost prohibitive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37CEA74-3FFE-C449-914A-4168BBE6A18E}"/>
              </a:ext>
            </a:extLst>
          </p:cNvPr>
          <p:cNvSpPr txBox="1">
            <a:spLocks/>
          </p:cNvSpPr>
          <p:nvPr/>
        </p:nvSpPr>
        <p:spPr>
          <a:xfrm>
            <a:off x="227806" y="74022"/>
            <a:ext cx="6630194" cy="4616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Safest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2E5555-ACEC-0E4C-A8D7-E3F032598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583" y="499110"/>
            <a:ext cx="2583498" cy="38179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07667-F135-ED43-9A09-2012279BEAA8}"/>
              </a:ext>
            </a:extLst>
          </p:cNvPr>
          <p:cNvSpPr txBox="1"/>
          <p:nvPr/>
        </p:nvSpPr>
        <p:spPr>
          <a:xfrm>
            <a:off x="8203689" y="3951954"/>
            <a:ext cx="824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Image: NEMA</a:t>
            </a:r>
          </a:p>
        </p:txBody>
      </p:sp>
    </p:spTree>
    <p:extLst>
      <p:ext uri="{BB962C8B-B14F-4D97-AF65-F5344CB8AC3E}">
        <p14:creationId xmlns:p14="http://schemas.microsoft.com/office/powerpoint/2010/main" val="92591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CBB686-D637-DF4F-BCBE-1944B5D6BDCB}"/>
              </a:ext>
            </a:extLst>
          </p:cNvPr>
          <p:cNvSpPr txBox="1"/>
          <p:nvPr/>
        </p:nvSpPr>
        <p:spPr>
          <a:xfrm>
            <a:off x="227806" y="535634"/>
            <a:ext cx="560762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B)</a:t>
            </a:r>
          </a:p>
          <a:p>
            <a:r>
              <a:rPr lang="en-US" b="1" dirty="0"/>
              <a:t>Physically separate both systems </a:t>
            </a:r>
            <a:br>
              <a:rPr lang="en-US" b="1" dirty="0"/>
            </a:br>
            <a:r>
              <a:rPr lang="en-US" b="1" dirty="0"/>
              <a:t>within the same space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 </a:t>
            </a:r>
            <a:r>
              <a:rPr lang="en-US" b="1" dirty="0"/>
              <a:t>Barrier</a:t>
            </a:r>
            <a:r>
              <a:rPr lang="en-US" dirty="0"/>
              <a:t> in the space between the two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fit the </a:t>
            </a:r>
            <a:r>
              <a:rPr lang="en-US" b="1" dirty="0"/>
              <a:t>Distance</a:t>
            </a:r>
            <a:r>
              <a:rPr lang="en-US" dirty="0"/>
              <a:t> option, route wires to maintain </a:t>
            </a:r>
            <a:br>
              <a:rPr lang="en-US" dirty="0"/>
            </a:br>
            <a:r>
              <a:rPr lang="en-US" dirty="0"/>
              <a:t>0.25”-2” space (</a:t>
            </a:r>
            <a:r>
              <a:rPr lang="en-US" i="1" dirty="0"/>
              <a:t>depending on application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Problem for the market:</a:t>
            </a:r>
            <a:br>
              <a:rPr lang="en-US" i="1" dirty="0"/>
            </a:br>
            <a:r>
              <a:rPr lang="en-US" i="1" dirty="0"/>
              <a:t>Often difficult to find room to separate conductors </a:t>
            </a:r>
            <a:br>
              <a:rPr lang="en-US" i="1" dirty="0"/>
            </a:br>
            <a:r>
              <a:rPr lang="en-US" i="1" dirty="0"/>
              <a:t>in crowded boxes or fixtures by either barrier or space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E4549CD-7A4F-7443-9845-1839F10DA175}"/>
              </a:ext>
            </a:extLst>
          </p:cNvPr>
          <p:cNvSpPr txBox="1">
            <a:spLocks/>
          </p:cNvSpPr>
          <p:nvPr/>
        </p:nvSpPr>
        <p:spPr>
          <a:xfrm>
            <a:off x="227806" y="74022"/>
            <a:ext cx="6630194" cy="4616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Safer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73400-240C-3342-AF10-8B7C68EC7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078" y="535633"/>
            <a:ext cx="2956116" cy="3760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E3B864-5826-8C46-BE80-4719E4E3C95C}"/>
              </a:ext>
            </a:extLst>
          </p:cNvPr>
          <p:cNvSpPr txBox="1"/>
          <p:nvPr/>
        </p:nvSpPr>
        <p:spPr>
          <a:xfrm>
            <a:off x="8173209" y="4227316"/>
            <a:ext cx="824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Image: NEMA</a:t>
            </a:r>
          </a:p>
        </p:txBody>
      </p:sp>
    </p:spTree>
    <p:extLst>
      <p:ext uri="{BB962C8B-B14F-4D97-AF65-F5344CB8AC3E}">
        <p14:creationId xmlns:p14="http://schemas.microsoft.com/office/powerpoint/2010/main" val="1216201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CBB686-D637-DF4F-BCBE-1944B5D6BDCB}"/>
              </a:ext>
            </a:extLst>
          </p:cNvPr>
          <p:cNvSpPr txBox="1"/>
          <p:nvPr/>
        </p:nvSpPr>
        <p:spPr>
          <a:xfrm>
            <a:off x="227806" y="535634"/>
            <a:ext cx="45473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C)</a:t>
            </a:r>
          </a:p>
          <a:p>
            <a:r>
              <a:rPr lang="en-US" b="1" dirty="0"/>
              <a:t>Some installations may be approved because the separation is assumed to be ¼” </a:t>
            </a:r>
          </a:p>
          <a:p>
            <a:endParaRPr lang="en-US" b="1" dirty="0"/>
          </a:p>
          <a:p>
            <a:r>
              <a:rPr lang="en-US" b="1" dirty="0"/>
              <a:t>If not, Inspectors refuse approval of installations such as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Simply not code-compliant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Simply </a:t>
            </a:r>
            <a:r>
              <a:rPr lang="en-US" i="1" dirty="0"/>
              <a:t>not 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r>
              <a:rPr lang="en-US" b="1" dirty="0"/>
              <a:t>Problem for the market:</a:t>
            </a:r>
            <a:br>
              <a:rPr lang="en-US" i="1" dirty="0"/>
            </a:br>
            <a:r>
              <a:rPr lang="en-US" i="1" dirty="0"/>
              <a:t>Difficult, in practice, to find room to separate conductors in crowded boxes or fixtures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E4549CD-7A4F-7443-9845-1839F10DA175}"/>
              </a:ext>
            </a:extLst>
          </p:cNvPr>
          <p:cNvSpPr txBox="1">
            <a:spLocks/>
          </p:cNvSpPr>
          <p:nvPr/>
        </p:nvSpPr>
        <p:spPr>
          <a:xfrm>
            <a:off x="227806" y="74022"/>
            <a:ext cx="6630194" cy="4616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Safe Solution?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29F2B-4416-F643-B003-3B54500F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985" y="535634"/>
            <a:ext cx="3031281" cy="3856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1E2D03-2A93-5E4E-8EEA-3AE3A8422CAD}"/>
              </a:ext>
            </a:extLst>
          </p:cNvPr>
          <p:cNvSpPr txBox="1"/>
          <p:nvPr/>
        </p:nvSpPr>
        <p:spPr>
          <a:xfrm>
            <a:off x="8061266" y="3983476"/>
            <a:ext cx="824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Image: NEMA</a:t>
            </a:r>
          </a:p>
        </p:txBody>
      </p:sp>
    </p:spTree>
    <p:extLst>
      <p:ext uri="{BB962C8B-B14F-4D97-AF65-F5344CB8AC3E}">
        <p14:creationId xmlns:p14="http://schemas.microsoft.com/office/powerpoint/2010/main" val="87094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97CC82-F0D1-6445-84C4-3347164A5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96" y="2137920"/>
            <a:ext cx="2510844" cy="1528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CBB686-D637-DF4F-BCBE-1944B5D6BDCB}"/>
              </a:ext>
            </a:extLst>
          </p:cNvPr>
          <p:cNvSpPr txBox="1"/>
          <p:nvPr/>
        </p:nvSpPr>
        <p:spPr>
          <a:xfrm>
            <a:off x="227806" y="678924"/>
            <a:ext cx="844494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industry needs a safe, robust, Code-compliant solution</a:t>
            </a:r>
          </a:p>
          <a:p>
            <a:endParaRPr lang="en-US" dirty="0"/>
          </a:p>
          <a:p>
            <a:r>
              <a:rPr lang="en-US" dirty="0"/>
              <a:t>A better solution would be a connector listed for splicing and protecting MC-PCS Class 2 </a:t>
            </a:r>
            <a:br>
              <a:rPr lang="en-US" dirty="0"/>
            </a:br>
            <a:r>
              <a:rPr lang="en-US" dirty="0"/>
              <a:t>conductors. For example, RACO’s new push-in </a:t>
            </a:r>
            <a:r>
              <a:rPr lang="en-US" b="1" dirty="0"/>
              <a:t>Shield-IT™️</a:t>
            </a:r>
            <a:r>
              <a:rPr lang="en-US" dirty="0"/>
              <a:t> connector: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to install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And easy to verify</a:t>
            </a:r>
            <a:br>
              <a:rPr lang="en-US" b="1" i="1" dirty="0"/>
            </a:br>
            <a:r>
              <a:rPr lang="en-US" b="1" i="1" dirty="0"/>
              <a:t>proper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9C1C17-33AD-764C-A9F1-8BC5D4852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64332">
            <a:off x="5539464" y="1154852"/>
            <a:ext cx="2555935" cy="369782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1FF4C6D-D71E-C649-9925-486F0CEA31EE}"/>
              </a:ext>
            </a:extLst>
          </p:cNvPr>
          <p:cNvSpPr txBox="1">
            <a:spLocks/>
          </p:cNvSpPr>
          <p:nvPr/>
        </p:nvSpPr>
        <p:spPr>
          <a:xfrm>
            <a:off x="227806" y="74022"/>
            <a:ext cx="6630194" cy="4616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Ultimate 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05344-9046-004E-BE2A-D8640FDB4D7B}"/>
              </a:ext>
            </a:extLst>
          </p:cNvPr>
          <p:cNvSpPr txBox="1"/>
          <p:nvPr/>
        </p:nvSpPr>
        <p:spPr>
          <a:xfrm>
            <a:off x="8123721" y="3841236"/>
            <a:ext cx="9412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Images: Hubbell</a:t>
            </a:r>
          </a:p>
        </p:txBody>
      </p:sp>
    </p:spTree>
    <p:extLst>
      <p:ext uri="{BB962C8B-B14F-4D97-AF65-F5344CB8AC3E}">
        <p14:creationId xmlns:p14="http://schemas.microsoft.com/office/powerpoint/2010/main" val="3626046057"/>
      </p:ext>
    </p:extLst>
  </p:cSld>
  <p:clrMapOvr>
    <a:masterClrMapping/>
  </p:clrMapOvr>
</p:sld>
</file>

<file path=ppt/theme/theme1.xml><?xml version="1.0" encoding="utf-8"?>
<a:theme xmlns:a="http://schemas.openxmlformats.org/drawingml/2006/main" name="RACO W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sharepoint/v3/field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RACO WS</Template>
  <TotalTime>2987</TotalTime>
  <Words>262</Words>
  <Application>Microsoft Office PowerPoint</Application>
  <PresentationFormat>On-screen Show (16:9)</PresentationFormat>
  <Paragraphs>112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YouTube Noto</vt:lpstr>
      <vt:lpstr>RACO WS</vt:lpstr>
      <vt:lpstr>RACO Shield-IT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Wypasek, Michael</dc:creator>
  <cp:lastModifiedBy>Hlade, Jeff</cp:lastModifiedBy>
  <cp:revision>60</cp:revision>
  <cp:lastPrinted>2019-06-18T19:59:51Z</cp:lastPrinted>
  <dcterms:created xsi:type="dcterms:W3CDTF">2019-04-08T17:54:50Z</dcterms:created>
  <dcterms:modified xsi:type="dcterms:W3CDTF">2020-05-14T20:56:20Z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